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61" r:id="rId4"/>
    <p:sldId id="263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3" r:id="rId15"/>
    <p:sldId id="272" r:id="rId16"/>
    <p:sldId id="274" r:id="rId17"/>
    <p:sldId id="276" r:id="rId18"/>
    <p:sldId id="279" r:id="rId19"/>
    <p:sldId id="280" r:id="rId20"/>
    <p:sldId id="281" r:id="rId21"/>
    <p:sldId id="275" r:id="rId22"/>
    <p:sldId id="282" r:id="rId23"/>
    <p:sldId id="283" r:id="rId24"/>
    <p:sldId id="284" r:id="rId25"/>
    <p:sldId id="277" r:id="rId26"/>
    <p:sldId id="260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11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07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/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524000"/>
            <a:ext cx="8686800" cy="4572000"/>
          </a:xfrm>
        </p:spPr>
        <p:txBody>
          <a:bodyPr/>
          <a:lstStyle>
            <a:lvl1pPr marL="0" indent="0" algn="l">
              <a:buNone/>
              <a:defRPr>
                <a:solidFill>
                  <a:srgbClr val="14131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Title Placeholder 3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0"/>
            <a:ext cx="86868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73238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4495800"/>
          </a:xfrm>
        </p:spPr>
        <p:txBody>
          <a:bodyPr/>
          <a:lstStyle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08334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524000"/>
            <a:ext cx="4114800" cy="4495800"/>
          </a:xfrm>
        </p:spPr>
        <p:txBody>
          <a:bodyPr/>
          <a:lstStyle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24000"/>
            <a:ext cx="4343400" cy="4495800"/>
          </a:xfrm>
        </p:spPr>
        <p:txBody>
          <a:bodyPr/>
          <a:lstStyle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Placeholder 3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0866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7112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0" y="1524000"/>
            <a:ext cx="5028010" cy="4495799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524000"/>
            <a:ext cx="3350419" cy="449580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Placeholder 3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4728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1524000"/>
            <a:ext cx="5029200" cy="449579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524000"/>
            <a:ext cx="3350419" cy="449580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itle Placeholder 3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73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39031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524000"/>
            <a:ext cx="86868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E8AAC9-7C07-EB4A-A98D-B40C09A4B008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1100"/>
            <a:ext cx="9144000" cy="5969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52" r:id="rId3"/>
    <p:sldLayoutId id="2147483653" r:id="rId4"/>
    <p:sldLayoutId id="2147483655" r:id="rId5"/>
    <p:sldLayoutId id="2147483657" r:id="rId6"/>
    <p:sldLayoutId id="2147483658" r:id="rId7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Arial Black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tension.iastate.edu/diversity/ext" TargetMode="External"/><Relationship Id="rId2" Type="http://schemas.openxmlformats.org/officeDocument/2006/relationships/hyperlink" Target="mailto:dnieland#@iastate.edu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8912E8E-9B44-187D-AC06-8AE0885D0243}"/>
              </a:ext>
            </a:extLst>
          </p:cNvPr>
          <p:cNvSpPr/>
          <p:nvPr/>
        </p:nvSpPr>
        <p:spPr>
          <a:xfrm>
            <a:off x="-85060" y="-74428"/>
            <a:ext cx="9303488" cy="6932428"/>
          </a:xfrm>
          <a:prstGeom prst="rect">
            <a:avLst/>
          </a:prstGeom>
          <a:solidFill>
            <a:srgbClr val="ED1C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F4D186-9A14-3F4C-36BF-C4C383E0854A}"/>
              </a:ext>
            </a:extLst>
          </p:cNvPr>
          <p:cNvSpPr/>
          <p:nvPr/>
        </p:nvSpPr>
        <p:spPr>
          <a:xfrm>
            <a:off x="546450" y="1114867"/>
            <a:ext cx="8040468" cy="37808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31C1DFF-5C59-D718-CC59-6B730AF2EBF7}"/>
              </a:ext>
            </a:extLst>
          </p:cNvPr>
          <p:cNvSpPr/>
          <p:nvPr/>
        </p:nvSpPr>
        <p:spPr>
          <a:xfrm>
            <a:off x="6107519" y="2427439"/>
            <a:ext cx="2685608" cy="3077169"/>
          </a:xfrm>
          <a:prstGeom prst="rect">
            <a:avLst/>
          </a:prstGeom>
          <a:solidFill>
            <a:srgbClr val="ED1C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A5C2DA56-0314-05D6-0BD2-1DA2CF7642CE}"/>
              </a:ext>
            </a:extLst>
          </p:cNvPr>
          <p:cNvSpPr txBox="1">
            <a:spLocks/>
          </p:cNvSpPr>
          <p:nvPr/>
        </p:nvSpPr>
        <p:spPr>
          <a:xfrm>
            <a:off x="890946" y="2374514"/>
            <a:ext cx="7795854" cy="288328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4000" dirty="0">
                <a:solidFill>
                  <a:schemeClr val="bg1"/>
                </a:solidFill>
                <a:latin typeface="Arial Black" pitchFamily="34" charset="0"/>
                <a:ea typeface="+mj-ea"/>
                <a:cs typeface="+mj-cs"/>
              </a:rPr>
              <a:t>Child Care Report Synopsis</a:t>
            </a:r>
            <a:br>
              <a:rPr lang="en-US" sz="4000" dirty="0">
                <a:solidFill>
                  <a:schemeClr val="bg1"/>
                </a:solidFill>
                <a:latin typeface="Arial Black" pitchFamily="34" charset="0"/>
                <a:ea typeface="+mj-ea"/>
                <a:cs typeface="+mj-cs"/>
              </a:rPr>
            </a:br>
            <a:br>
              <a:rPr lang="en-US" sz="4000" dirty="0">
                <a:solidFill>
                  <a:schemeClr val="bg1"/>
                </a:solidFill>
                <a:latin typeface="Arial Black" pitchFamily="34" charset="0"/>
                <a:ea typeface="+mj-ea"/>
                <a:cs typeface="+mj-cs"/>
              </a:rPr>
            </a:br>
            <a:endParaRPr lang="en-US" sz="4000" dirty="0">
              <a:solidFill>
                <a:schemeClr val="bg1"/>
              </a:solidFill>
              <a:latin typeface="Arial Black" pitchFamily="34" charset="0"/>
              <a:ea typeface="+mj-ea"/>
              <a:cs typeface="+mj-cs"/>
            </a:endParaRPr>
          </a:p>
          <a:p>
            <a:pPr marL="0" indent="0" algn="r">
              <a:buNone/>
            </a:pPr>
            <a:r>
              <a:rPr lang="en-US" sz="2000" dirty="0">
                <a:solidFill>
                  <a:schemeClr val="bg1"/>
                </a:solidFill>
                <a:latin typeface="Arial Black" pitchFamily="34" charset="0"/>
                <a:ea typeface="+mj-ea"/>
                <a:cs typeface="+mj-cs"/>
              </a:rPr>
              <a:t>Northern Iowa Area Council</a:t>
            </a:r>
          </a:p>
          <a:p>
            <a:pPr marL="0" indent="0" algn="r">
              <a:buNone/>
            </a:pPr>
            <a:r>
              <a:rPr lang="en-US" sz="2000" dirty="0">
                <a:solidFill>
                  <a:schemeClr val="bg1"/>
                </a:solidFill>
                <a:latin typeface="Arial Black" pitchFamily="34" charset="0"/>
                <a:ea typeface="+mj-ea"/>
                <a:cs typeface="+mj-cs"/>
              </a:rPr>
              <a:t>of Governments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D9F7CFF-E6AC-1631-209E-87572D6FA6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9369"/>
            <a:ext cx="9144000" cy="80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4250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Iowa Department of Human Services (DHS)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Licensing/regulatory body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Iowa Child Care Resource &amp; Referral (CCR&amp;R)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Contracted by DHS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Provides resources, advocacy and referrals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Child Care Aware of America (CCAoA)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2 regions cover the NIACOG area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dirty="0"/>
              <a:t>See full report for regions/contacts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Resources</a:t>
            </a:r>
          </a:p>
        </p:txBody>
      </p:sp>
    </p:spTree>
    <p:extLst>
      <p:ext uri="{BB962C8B-B14F-4D97-AF65-F5344CB8AC3E}">
        <p14:creationId xmlns:p14="http://schemas.microsoft.com/office/powerpoint/2010/main" val="8015557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Traditionally, two main types of </a:t>
            </a:r>
            <a:r>
              <a:rPr lang="en-US" i="1" dirty="0"/>
              <a:t>licensed</a:t>
            </a:r>
            <a:r>
              <a:rPr lang="en-US" dirty="0"/>
              <a:t> child care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In-Home Care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dirty="0"/>
              <a:t>5 categories, divided by age of children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Child Care Centers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Each type has unique requirements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Licensed through Iowa DHS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CCR&amp;R is extremely helpful in navigating requirements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See full report for specifics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Current Alternatives</a:t>
            </a:r>
          </a:p>
        </p:txBody>
      </p:sp>
    </p:spTree>
    <p:extLst>
      <p:ext uri="{BB962C8B-B14F-4D97-AF65-F5344CB8AC3E}">
        <p14:creationId xmlns:p14="http://schemas.microsoft.com/office/powerpoint/2010/main" val="38029517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C6CA023-C705-F29E-7BD2-7BD1A001CCCE}"/>
              </a:ext>
            </a:extLst>
          </p:cNvPr>
          <p:cNvSpPr/>
          <p:nvPr/>
        </p:nvSpPr>
        <p:spPr>
          <a:xfrm>
            <a:off x="6059395" y="3962400"/>
            <a:ext cx="2883714" cy="2232018"/>
          </a:xfrm>
          <a:prstGeom prst="rect">
            <a:avLst/>
          </a:prstGeom>
          <a:solidFill>
            <a:srgbClr val="F1B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picture containing person, indoor, child, little&#10;&#10;Description automatically generated">
            <a:extLst>
              <a:ext uri="{FF2B5EF4-FFF2-40B4-BE49-F238E27FC236}">
                <a16:creationId xmlns:a16="http://schemas.microsoft.com/office/drawing/2014/main" id="{BEA422C4-E95E-6349-19EF-A0A477FA14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241" y="3472804"/>
            <a:ext cx="3653437" cy="2389348"/>
          </a:xfrm>
          <a:prstGeom prst="rect">
            <a:avLst/>
          </a:prstGeom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Center for Survey Statistics &amp; Methodology at ISU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156 eligible businesses in NIACOG region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94 respondents = 60%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2 child care centers with two locations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2 centers with 3 locations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88 remaining businesses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dirty="0"/>
              <a:t>21 child care centers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dirty="0"/>
              <a:t>67 child care homes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Child Care Survey - CSSM</a:t>
            </a:r>
          </a:p>
        </p:txBody>
      </p:sp>
    </p:spTree>
    <p:extLst>
      <p:ext uri="{BB962C8B-B14F-4D97-AF65-F5344CB8AC3E}">
        <p14:creationId xmlns:p14="http://schemas.microsoft.com/office/powerpoint/2010/main" val="19038784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Child care providers work long hours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6:30 a.m. or earlier to 5:00 p.m. or later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Rates vary widely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$110/week - $187.50/week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$150/week most common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61 providers have a waiting list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Of these, 52 had infants on the waiting list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businesses surveyed employ nearly 500 people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Centers – 235 full time/172 part time employees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In-home employment varies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Survey Highlights</a:t>
            </a:r>
          </a:p>
        </p:txBody>
      </p:sp>
    </p:spTree>
    <p:extLst>
      <p:ext uri="{BB962C8B-B14F-4D97-AF65-F5344CB8AC3E}">
        <p14:creationId xmlns:p14="http://schemas.microsoft.com/office/powerpoint/2010/main" val="17867470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Hours worked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Of 21 Centers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dirty="0"/>
              <a:t>Only 5 estimated more than 50 hrs./wk.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dirty="0"/>
              <a:t>Most – between 40-50 hrs./wk.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Of 67 In-home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dirty="0"/>
              <a:t>54 reported 50+ hours/wk.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dirty="0"/>
              <a:t>10 reported 40-50 hours/wk.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Job satisfaction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Of all, only one respondent (in-home) was dissatisfied with the work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Survey Highlights (cont.)</a:t>
            </a:r>
          </a:p>
        </p:txBody>
      </p:sp>
    </p:spTree>
    <p:extLst>
      <p:ext uri="{BB962C8B-B14F-4D97-AF65-F5344CB8AC3E}">
        <p14:creationId xmlns:p14="http://schemas.microsoft.com/office/powerpoint/2010/main" val="20641369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Profitability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Overall 65/86 responded that they were profitable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dirty="0"/>
              <a:t>55/65 In-home 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dirty="0"/>
              <a:t>10/21 Centers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Do they feel there is a shortage?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74/88 replied ‘Yes’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Why? 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dirty="0"/>
              <a:t>Pay/benefits, Nature of the work, Regulations - top 3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Age of care with most need?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dirty="0"/>
              <a:t>Infants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Survey Highlights (cont.)</a:t>
            </a:r>
          </a:p>
        </p:txBody>
      </p:sp>
    </p:spTree>
    <p:extLst>
      <p:ext uri="{BB962C8B-B14F-4D97-AF65-F5344CB8AC3E}">
        <p14:creationId xmlns:p14="http://schemas.microsoft.com/office/powerpoint/2010/main" val="8086970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Why providers left?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Retirement, parents, burned out, pay/benefits were top 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Biggest challenges in running a child care facility?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n-US" dirty="0"/>
              <a:t>Nature of work/time commitment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n-US" dirty="0"/>
              <a:t>Problems with parents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n-US" dirty="0"/>
              <a:t>Staffing issues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Other notable takeaways: 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/>
              <a:t>Need for peer support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/>
              <a:t>Mentoring program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/>
              <a:t>Staffing is a challenge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Survey Highlights (cont.)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EDB4E37-072E-F0AC-1978-66DB016E48B9}"/>
              </a:ext>
            </a:extLst>
          </p:cNvPr>
          <p:cNvSpPr/>
          <p:nvPr/>
        </p:nvSpPr>
        <p:spPr>
          <a:xfrm>
            <a:off x="4453258" y="3609690"/>
            <a:ext cx="2741206" cy="2122329"/>
          </a:xfrm>
          <a:prstGeom prst="rect">
            <a:avLst/>
          </a:prstGeom>
          <a:solidFill>
            <a:srgbClr val="F1B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1BE48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A61635-5D89-4A10-1A82-1AFCB3780394}"/>
              </a:ext>
            </a:extLst>
          </p:cNvPr>
          <p:cNvSpPr/>
          <p:nvPr/>
        </p:nvSpPr>
        <p:spPr>
          <a:xfrm>
            <a:off x="6413263" y="3168679"/>
            <a:ext cx="2741206" cy="2122329"/>
          </a:xfrm>
          <a:prstGeom prst="rect">
            <a:avLst/>
          </a:prstGeom>
          <a:solidFill>
            <a:srgbClr val="F1B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1BE48"/>
              </a:solidFill>
            </a:endParaRPr>
          </a:p>
        </p:txBody>
      </p:sp>
      <p:pic>
        <p:nvPicPr>
          <p:cNvPr id="6" name="Picture 5" descr="A picture containing indoor, person, vegetable&#10;&#10;Description automatically generated">
            <a:extLst>
              <a:ext uri="{FF2B5EF4-FFF2-40B4-BE49-F238E27FC236}">
                <a16:creationId xmlns:a16="http://schemas.microsoft.com/office/drawing/2014/main" id="{A3D515ED-9211-6211-FD1F-E79FD5779A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914" y="3429000"/>
            <a:ext cx="3755486" cy="2503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472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Issue: More providers needed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Recommendations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dirty="0"/>
              <a:t>“County Child Care Consultant” on staff – even part time.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dirty="0"/>
              <a:t>Make it easier for providers to enter the field</a:t>
            </a:r>
          </a:p>
          <a:p>
            <a:pPr marL="1714500" lvl="3" indent="-342900" algn="l">
              <a:buFont typeface="Arial" panose="020B0604020202020204" pitchFamily="34" charset="0"/>
              <a:buChar char="•"/>
            </a:pPr>
            <a:r>
              <a:rPr lang="en-US" dirty="0"/>
              <a:t>Text-based database to connect those looking with openings</a:t>
            </a:r>
          </a:p>
          <a:p>
            <a:pPr marL="1714500" lvl="3" indent="-342900" algn="l">
              <a:buFont typeface="Arial" panose="020B0604020202020204" pitchFamily="34" charset="0"/>
              <a:buChar char="•"/>
            </a:pPr>
            <a:r>
              <a:rPr lang="en-US" dirty="0"/>
              <a:t>Assist providers looking for available locations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Issue: Regulations – too many, lack of clarity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‘County Consultant’ could become an expert in regulations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Leverage NIACC for assistance in this area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Issues and 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10671177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Issue: Need for Mentoring/Networking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County Consultant could coordinate, identify key individuals.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Issue: Profitability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Assist with market analysis – is there room for price increases?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Leverage changes in CCA payment regulations (parents can be asked for additional amounts)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County consultant could assist with leveraging all public moneys available (i.e., food program funds)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Issues and 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699709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Issue: Long Hours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While there is probably no way around this one…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Peer groups – and the ability to talk about the associated stressors – could help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Take full advantage of the proposed common child care management software (Governor’s Task Force) to reduce time in paperwork, etc.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Issue: Dealing with Parents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Peer group could help here as well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dirty="0"/>
              <a:t>Best practices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dirty="0"/>
              <a:t>Talk through ‘issues’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Issues and Recommendations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FA2BDD-C20B-641E-B7FB-A7F7692FA929}"/>
              </a:ext>
            </a:extLst>
          </p:cNvPr>
          <p:cNvSpPr/>
          <p:nvPr/>
        </p:nvSpPr>
        <p:spPr>
          <a:xfrm>
            <a:off x="6783794" y="4572000"/>
            <a:ext cx="2360206" cy="1447800"/>
          </a:xfrm>
          <a:prstGeom prst="rect">
            <a:avLst/>
          </a:prstGeom>
          <a:solidFill>
            <a:srgbClr val="F1B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1BE48"/>
              </a:solidFill>
            </a:endParaRPr>
          </a:p>
        </p:txBody>
      </p:sp>
      <p:pic>
        <p:nvPicPr>
          <p:cNvPr id="6" name="Picture 5" descr="A person holding her head&#10;&#10;Description automatically generated with low confidence">
            <a:extLst>
              <a:ext uri="{FF2B5EF4-FFF2-40B4-BE49-F238E27FC236}">
                <a16:creationId xmlns:a16="http://schemas.microsoft.com/office/drawing/2014/main" id="{0AB116E3-9994-29E0-2F39-05F37D4D0C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4114800"/>
            <a:ext cx="3162300" cy="1779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338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3F21E4-6C43-0784-1A56-AE1C50F7CC8A}"/>
              </a:ext>
            </a:extLst>
          </p:cNvPr>
          <p:cNvSpPr txBox="1"/>
          <p:nvPr/>
        </p:nvSpPr>
        <p:spPr>
          <a:xfrm>
            <a:off x="2209800" y="1124779"/>
            <a:ext cx="6629400" cy="4608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Prepared by Farm, Food and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Enterprise Development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D1C2C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September 2022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2625 North Loop Drive, Ste. 2430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Ames, IA 50010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(515) 294-4417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11A157-23AE-5F20-0D8F-1A5EFBA4653B}"/>
              </a:ext>
            </a:extLst>
          </p:cNvPr>
          <p:cNvSpPr/>
          <p:nvPr/>
        </p:nvSpPr>
        <p:spPr>
          <a:xfrm>
            <a:off x="85063" y="0"/>
            <a:ext cx="2456120" cy="3429000"/>
          </a:xfrm>
          <a:prstGeom prst="rect">
            <a:avLst/>
          </a:prstGeom>
          <a:solidFill>
            <a:srgbClr val="ED1C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person, indoor, yellow&#10;&#10;Description automatically generated">
            <a:extLst>
              <a:ext uri="{FF2B5EF4-FFF2-40B4-BE49-F238E27FC236}">
                <a16:creationId xmlns:a16="http://schemas.microsoft.com/office/drawing/2014/main" id="{77A9FAC7-6FF4-B57C-57A7-0D0C6BCC52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94" y="775397"/>
            <a:ext cx="2642525" cy="3963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4408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Issue: Staffing (and lack thereof)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Encourage child care as a CAREER, not just a job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Leverage public grant funds, when applicable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Consider a database of center openings to pair with those looking for a career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Issue: No time off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Form a ‘substitute’ program for the child care programs within a given county (County Consultant or peer group led)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Other recommendations: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Share responsibilities among programs when possible 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dirty="0"/>
              <a:t>I.e. bookkeeping, purchasing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Buy in bulk and redistribute (economies of scale)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Issues and 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18615946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Employer-owned child care centers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In a tight labor market, can make a big difference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“91% of employees using employer sponsored child care will recommend their employer to working parents’ (Bright Horizons 2017)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Can be expanded beyond just employees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Bring in a third-party to manage the center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dirty="0"/>
              <a:t>Vermeer Yellow Iron Academy (Pella)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dirty="0" err="1"/>
              <a:t>MercyOne</a:t>
            </a:r>
            <a:r>
              <a:rPr lang="en-US" dirty="0"/>
              <a:t> Child Development Center (Des Moines)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dirty="0"/>
              <a:t>Both operated by Bright Horizons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Alternative Child Care Models</a:t>
            </a:r>
          </a:p>
        </p:txBody>
      </p:sp>
    </p:spTree>
    <p:extLst>
      <p:ext uri="{BB962C8B-B14F-4D97-AF65-F5344CB8AC3E}">
        <p14:creationId xmlns:p14="http://schemas.microsoft.com/office/powerpoint/2010/main" val="39159606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Cooperative Models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Parent Cooperative 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dirty="0"/>
              <a:t>Parents serve as board of directors, hire staff and volunteer their time. 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dirty="0"/>
              <a:t>Possible cost savings – many are formed as 501(c)3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dirty="0"/>
              <a:t>Example: </a:t>
            </a:r>
            <a:r>
              <a:rPr lang="en-US" dirty="0" err="1"/>
              <a:t>Tenny</a:t>
            </a:r>
            <a:r>
              <a:rPr lang="en-US" dirty="0"/>
              <a:t> Nursery and Parent Center (Madison, Wi.)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Employer-Assisted Cooperative alternatives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dirty="0"/>
              <a:t>Company can add child care workers on their benefit plans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dirty="0"/>
              <a:t>Provide space, utilities, etc. to keep costs down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dirty="0"/>
              <a:t>Allow food service to provide meals to children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dirty="0"/>
              <a:t>Example: </a:t>
            </a:r>
            <a:r>
              <a:rPr lang="en-US" dirty="0" err="1"/>
              <a:t>GeoKids</a:t>
            </a:r>
            <a:r>
              <a:rPr lang="en-US" dirty="0"/>
              <a:t> (Menlo Park, CA)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1257300" lvl="2" indent="-3429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Alternative Child Care Models</a:t>
            </a:r>
          </a:p>
        </p:txBody>
      </p:sp>
    </p:spTree>
    <p:extLst>
      <p:ext uri="{BB962C8B-B14F-4D97-AF65-F5344CB8AC3E}">
        <p14:creationId xmlns:p14="http://schemas.microsoft.com/office/powerpoint/2010/main" val="23935827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Other Cooperative Models: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Worker Cooperative (owned collectively by the CC workers)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Multi-stakeholder Cooperative (mix of parents, employers and workers)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Family Child Care Home Cooperatives (several in-home providers coming together to realize economies of scale) 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Alternative Child Care Models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4E092A-941D-8D80-AEF5-BF1DAAFBBCC5}"/>
              </a:ext>
            </a:extLst>
          </p:cNvPr>
          <p:cNvSpPr/>
          <p:nvPr/>
        </p:nvSpPr>
        <p:spPr>
          <a:xfrm>
            <a:off x="6580594" y="4953000"/>
            <a:ext cx="2360206" cy="1447800"/>
          </a:xfrm>
          <a:prstGeom prst="rect">
            <a:avLst/>
          </a:prstGeom>
          <a:solidFill>
            <a:srgbClr val="F1B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1BE48"/>
              </a:solidFill>
            </a:endParaRPr>
          </a:p>
        </p:txBody>
      </p:sp>
      <p:pic>
        <p:nvPicPr>
          <p:cNvPr id="6" name="Picture 5" descr="A person reading a book to a group of children&#10;&#10;Description automatically generated with medium confidence">
            <a:extLst>
              <a:ext uri="{FF2B5EF4-FFF2-40B4-BE49-F238E27FC236}">
                <a16:creationId xmlns:a16="http://schemas.microsoft.com/office/drawing/2014/main" id="{62C5CDEA-96D0-0C77-829F-9D2E6AC065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194" y="4525962"/>
            <a:ext cx="25146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879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Other Cooperative Models: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Church-based Model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dirty="0"/>
              <a:t>Ames Community Preschool Center (ACPC)</a:t>
            </a:r>
          </a:p>
          <a:p>
            <a:pPr marL="1714500" lvl="3" indent="-342900" algn="l">
              <a:buFont typeface="Arial" panose="020B0604020202020204" pitchFamily="34" charset="0"/>
              <a:buChar char="•"/>
            </a:pPr>
            <a:r>
              <a:rPr lang="en-US" dirty="0"/>
              <a:t>Founded 1968</a:t>
            </a:r>
          </a:p>
          <a:p>
            <a:pPr marL="1714500" lvl="3" indent="-342900" algn="l">
              <a:buFont typeface="Arial" panose="020B0604020202020204" pitchFamily="34" charset="0"/>
              <a:buChar char="•"/>
            </a:pPr>
            <a:r>
              <a:rPr lang="en-US" dirty="0"/>
              <a:t>8 locations (5 in elementary schools)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Pod Model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dirty="0"/>
              <a:t>Shared space for multiple providers (Minneapolis, MN)</a:t>
            </a:r>
          </a:p>
          <a:p>
            <a:pPr marL="1714500" lvl="3" indent="-342900" algn="l">
              <a:buFont typeface="Arial" panose="020B0604020202020204" pitchFamily="34" charset="0"/>
              <a:buChar char="•"/>
            </a:pPr>
            <a:r>
              <a:rPr lang="en-US" dirty="0"/>
              <a:t>Shared costs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MyVillage (‘sharing economy’ approach)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dirty="0"/>
              <a:t>Based on crowd sourcing education for providers 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dirty="0"/>
              <a:t>Provides that peer support we saw earlier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Alternative Child Care Models</a:t>
            </a:r>
          </a:p>
        </p:txBody>
      </p:sp>
    </p:spTree>
    <p:extLst>
      <p:ext uri="{BB962C8B-B14F-4D97-AF65-F5344CB8AC3E}">
        <p14:creationId xmlns:p14="http://schemas.microsoft.com/office/powerpoint/2010/main" val="6469682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NIACOG is no different from other areas in the State/Nation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Definitely a need for more providers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There are resources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CCR&amp;R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DHS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Sometimes you have to find your own way out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County Child Care Consultant?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One size fits all doesn’t work when it comes to solving this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Alternative approaches may serve as a starting point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Final Thoughts</a:t>
            </a:r>
          </a:p>
        </p:txBody>
      </p:sp>
    </p:spTree>
    <p:extLst>
      <p:ext uri="{BB962C8B-B14F-4D97-AF65-F5344CB8AC3E}">
        <p14:creationId xmlns:p14="http://schemas.microsoft.com/office/powerpoint/2010/main" val="29048233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2D5844-A1FA-0C41-9FC7-56D504C7AC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8600" y="1475198"/>
            <a:ext cx="6629400" cy="4495800"/>
          </a:xfrm>
        </p:spPr>
        <p:txBody>
          <a:bodyPr/>
          <a:lstStyle/>
          <a:p>
            <a:r>
              <a:rPr lang="en-US" dirty="0"/>
              <a:t>Contact Information:</a:t>
            </a:r>
          </a:p>
          <a:p>
            <a:endParaRPr lang="en-US" dirty="0"/>
          </a:p>
          <a:p>
            <a:r>
              <a:rPr lang="en-US" dirty="0"/>
              <a:t>Dan Nieland</a:t>
            </a:r>
          </a:p>
          <a:p>
            <a:r>
              <a:rPr lang="en-US" dirty="0"/>
              <a:t>Small Business Education Specialist</a:t>
            </a:r>
          </a:p>
          <a:p>
            <a:r>
              <a:rPr lang="en-US" dirty="0"/>
              <a:t>Iowa State University Extension &amp; Outreach </a:t>
            </a:r>
          </a:p>
          <a:p>
            <a:r>
              <a:rPr lang="en-US" dirty="0">
                <a:hlinkClick r:id="rId2"/>
              </a:rPr>
              <a:t>dnieland#@iastate.edu</a:t>
            </a:r>
            <a:endParaRPr lang="en-US" dirty="0"/>
          </a:p>
          <a:p>
            <a:r>
              <a:rPr lang="en-US" dirty="0"/>
              <a:t>515-401-7398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B786FCB-3B93-F24F-80A6-05B43098E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4CC2C7-F914-D149-BA33-5D65B3513E01}"/>
              </a:ext>
            </a:extLst>
          </p:cNvPr>
          <p:cNvSpPr txBox="1">
            <a:spLocks noChangeAspect="1"/>
          </p:cNvSpPr>
          <p:nvPr/>
        </p:nvSpPr>
        <p:spPr>
          <a:xfrm>
            <a:off x="228600" y="5782270"/>
            <a:ext cx="8686800" cy="9233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This institution is an equal opportunity provider. For the full non-discrimination statement or accommodation inquiries, go to </a:t>
            </a:r>
            <a:r>
              <a:rPr lang="en-US" sz="1100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www.extension.iastate.edu/diversity/ext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.   </a:t>
            </a:r>
          </a:p>
          <a:p>
            <a:r>
              <a:rPr lang="en-US" dirty="0"/>
              <a:t> 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92000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Small Business Education Specialist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Iowa State University Extension &amp; Outreach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Farm, Food &amp; Enterprise Development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Experience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Entrepreneur/Small Business Owner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Business Development, Marketing, Management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Staffing, Operations, Financials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Event Production/Management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Presenter: Dan Nieland, MBA</a:t>
            </a:r>
          </a:p>
        </p:txBody>
      </p:sp>
    </p:spTree>
    <p:extLst>
      <p:ext uri="{BB962C8B-B14F-4D97-AF65-F5344CB8AC3E}">
        <p14:creationId xmlns:p14="http://schemas.microsoft.com/office/powerpoint/2010/main" val="2979235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‘Current’ state of child care in the area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Resources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Current Alternatives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Child Care Survey - ISU CSSM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Issues and recommendations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Beyond the traditional models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Questions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	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B6D52C1-4DA1-5797-E665-2B2AAF8B84A8}"/>
              </a:ext>
            </a:extLst>
          </p:cNvPr>
          <p:cNvSpPr/>
          <p:nvPr/>
        </p:nvSpPr>
        <p:spPr>
          <a:xfrm>
            <a:off x="6749383" y="2024335"/>
            <a:ext cx="2394617" cy="2232018"/>
          </a:xfrm>
          <a:prstGeom prst="rect">
            <a:avLst/>
          </a:prstGeom>
          <a:solidFill>
            <a:srgbClr val="F1B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group of children in a circle&#10;&#10;Description automatically generated with low confidence">
            <a:extLst>
              <a:ext uri="{FF2B5EF4-FFF2-40B4-BE49-F238E27FC236}">
                <a16:creationId xmlns:a16="http://schemas.microsoft.com/office/drawing/2014/main" id="{645F7D7C-7F2E-2FCE-7E6E-EC86D0B032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284380" y="2349656"/>
            <a:ext cx="4194377" cy="279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821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Business economics are dynamic.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As such, a report such as this is a snapshot in time.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There are many things that we can glean from the report.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Across the board, demand for child care has outpaced supply.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NIACOG mirrors the State of Iowa and U.S.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Given the concentration of Agricultural &amp; Manufacturing, the NIACOG area may feel the shortage of spaces more acutely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Lack of remote options – employees need to be present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 </a:t>
            </a:r>
          </a:p>
          <a:p>
            <a:r>
              <a:rPr lang="en-US" dirty="0"/>
              <a:t>	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Snapshot: August 2022</a:t>
            </a:r>
          </a:p>
        </p:txBody>
      </p:sp>
    </p:spTree>
    <p:extLst>
      <p:ext uri="{BB962C8B-B14F-4D97-AF65-F5344CB8AC3E}">
        <p14:creationId xmlns:p14="http://schemas.microsoft.com/office/powerpoint/2010/main" val="4230421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State of Iowa: (Iowa CCR&amp;R Report)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28% reduction in programs statewide from 2016-2021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4% increase in total number of spaces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Households with both parents working and children under 6 years of age remained the same at 75%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Availability of Child Care</a:t>
            </a:r>
          </a:p>
        </p:txBody>
      </p:sp>
    </p:spTree>
    <p:extLst>
      <p:ext uri="{BB962C8B-B14F-4D97-AF65-F5344CB8AC3E}">
        <p14:creationId xmlns:p14="http://schemas.microsoft.com/office/powerpoint/2010/main" val="2404377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Changes in number of PROGRAMS 2016-2021 (CCR&amp;R 2021)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Worth: 64% decrease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Franklin: 41% decrease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Cerro Gordo: 40% decrease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Winnebago: 29% decrease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Hancock: 25% decrease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Floyd: 16% decrease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Mitchell: 13% decrease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Kossuth: 12% decrease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Availability of Child Care – NIACOG Counties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FE4056E-B24C-CD9F-825A-172A05CB9C8F}"/>
              </a:ext>
            </a:extLst>
          </p:cNvPr>
          <p:cNvSpPr/>
          <p:nvPr/>
        </p:nvSpPr>
        <p:spPr>
          <a:xfrm>
            <a:off x="6868633" y="3389985"/>
            <a:ext cx="2275367" cy="2232018"/>
          </a:xfrm>
          <a:prstGeom prst="rect">
            <a:avLst/>
          </a:prstGeom>
          <a:solidFill>
            <a:srgbClr val="F1B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Medium shot of kids holding cups&#10;&#10;Description automatically generated with low confidence">
            <a:extLst>
              <a:ext uri="{FF2B5EF4-FFF2-40B4-BE49-F238E27FC236}">
                <a16:creationId xmlns:a16="http://schemas.microsoft.com/office/drawing/2014/main" id="{0767F1E9-2840-E1F2-473C-8D7086662A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647" y="2496246"/>
            <a:ext cx="3529676" cy="2770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775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Changes in number of SPACES 2016-2021 (CCR&amp;R 2021)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Mitchell: 9% increase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Winnebago: 9% increase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Kossuth: 8% increase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Cerro Gordo: 1% increase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Hancock: 11% decrease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Franklin: 40% decrease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Worth: 69% decrease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Availability of Child Care – NIACOG Counties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3C4EBDA-5A5B-9019-E67B-8466F6979BE0}"/>
              </a:ext>
            </a:extLst>
          </p:cNvPr>
          <p:cNvSpPr/>
          <p:nvPr/>
        </p:nvSpPr>
        <p:spPr>
          <a:xfrm>
            <a:off x="6121899" y="2666729"/>
            <a:ext cx="2883714" cy="2232018"/>
          </a:xfrm>
          <a:prstGeom prst="rect">
            <a:avLst/>
          </a:prstGeom>
          <a:solidFill>
            <a:srgbClr val="F1B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person and two children playing with toys on the floor&#10;&#10;Description automatically generated with medium confidence">
            <a:extLst>
              <a:ext uri="{FF2B5EF4-FFF2-40B4-BE49-F238E27FC236}">
                <a16:creationId xmlns:a16="http://schemas.microsoft.com/office/drawing/2014/main" id="{46873F15-AED5-A137-17FA-3D1FF71352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838" y="3063278"/>
            <a:ext cx="3942485" cy="2628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260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Increases in DEMAND* for child care 2016-2021 (CCR&amp;R 2021).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Franklin: 36% increase**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Hancock: 16% increase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Kossuth: 16% increase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Winnebago: 10% increase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Mitchell: 1% increase</a:t>
            </a:r>
          </a:p>
          <a:p>
            <a:r>
              <a:rPr lang="en-US" dirty="0"/>
              <a:t>*Total number of children 0-5 x % of families with all parents working</a:t>
            </a:r>
          </a:p>
          <a:p>
            <a:r>
              <a:rPr lang="en-US" dirty="0"/>
              <a:t>**Franklin had a 56% increase in children under six over the study timeframe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Availability of Child Care – NIACOG Counties</a:t>
            </a:r>
          </a:p>
        </p:txBody>
      </p:sp>
    </p:spTree>
    <p:extLst>
      <p:ext uri="{BB962C8B-B14F-4D97-AF65-F5344CB8AC3E}">
        <p14:creationId xmlns:p14="http://schemas.microsoft.com/office/powerpoint/2010/main" val="3378457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SUEO Colors">
      <a:dk1>
        <a:srgbClr val="141313"/>
      </a:dk1>
      <a:lt1>
        <a:srgbClr val="FFFFFE"/>
      </a:lt1>
      <a:dk2>
        <a:srgbClr val="DC002A"/>
      </a:dk2>
      <a:lt2>
        <a:srgbClr val="F1AA48"/>
      </a:lt2>
      <a:accent1>
        <a:srgbClr val="C6C99D"/>
      </a:accent1>
      <a:accent2>
        <a:srgbClr val="88955B"/>
      </a:accent2>
      <a:accent3>
        <a:srgbClr val="5C7A8A"/>
      </a:accent3>
      <a:accent4>
        <a:srgbClr val="490F14"/>
      </a:accent4>
      <a:accent5>
        <a:srgbClr val="F3D06D"/>
      </a:accent5>
      <a:accent6>
        <a:srgbClr val="8A847C"/>
      </a:accent6>
      <a:hlink>
        <a:srgbClr val="DC002A"/>
      </a:hlink>
      <a:folHlink>
        <a:srgbClr val="6C032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970</TotalTime>
  <Words>1535</Words>
  <Application>Microsoft Office PowerPoint</Application>
  <PresentationFormat>On-screen Show (4:3)</PresentationFormat>
  <Paragraphs>241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Arial Black</vt:lpstr>
      <vt:lpstr>Calibri</vt:lpstr>
      <vt:lpstr>Office Theme</vt:lpstr>
      <vt:lpstr>PowerPoint Presentation</vt:lpstr>
      <vt:lpstr>PowerPoint Presentation</vt:lpstr>
      <vt:lpstr>Presenter: Dan Nieland, MBA</vt:lpstr>
      <vt:lpstr>Agenda </vt:lpstr>
      <vt:lpstr>Snapshot: August 2022</vt:lpstr>
      <vt:lpstr>Availability of Child Care</vt:lpstr>
      <vt:lpstr>Availability of Child Care – NIACOG Counties</vt:lpstr>
      <vt:lpstr>Availability of Child Care – NIACOG Counties</vt:lpstr>
      <vt:lpstr>Availability of Child Care – NIACOG Counties</vt:lpstr>
      <vt:lpstr>Resources</vt:lpstr>
      <vt:lpstr>Current Alternatives</vt:lpstr>
      <vt:lpstr>Child Care Survey - CSSM</vt:lpstr>
      <vt:lpstr>Survey Highlights</vt:lpstr>
      <vt:lpstr>Survey Highlights (cont.)</vt:lpstr>
      <vt:lpstr>Survey Highlights (cont.)</vt:lpstr>
      <vt:lpstr>Survey Highlights (cont.)</vt:lpstr>
      <vt:lpstr>Issues and Recommendations</vt:lpstr>
      <vt:lpstr>Issues and Recommendations</vt:lpstr>
      <vt:lpstr>Issues and Recommendations</vt:lpstr>
      <vt:lpstr>Issues and Recommendations</vt:lpstr>
      <vt:lpstr>Alternative Child Care Models</vt:lpstr>
      <vt:lpstr>Alternative Child Care Models</vt:lpstr>
      <vt:lpstr>Alternative Child Care Models</vt:lpstr>
      <vt:lpstr>Alternative Child Care Models</vt:lpstr>
      <vt:lpstr>Final Thoughts</vt:lpstr>
      <vt:lpstr>Thank you</vt:lpstr>
    </vt:vector>
  </TitlesOfParts>
  <Company>Iowa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smetcalf</dc:creator>
  <cp:lastModifiedBy>Nieland, Dan [FFED]</cp:lastModifiedBy>
  <cp:revision>36</cp:revision>
  <dcterms:created xsi:type="dcterms:W3CDTF">2011-08-03T19:45:53Z</dcterms:created>
  <dcterms:modified xsi:type="dcterms:W3CDTF">2023-03-10T18:39:29Z</dcterms:modified>
</cp:coreProperties>
</file>